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5" r:id="rId3"/>
    <p:sldId id="267" r:id="rId4"/>
    <p:sldId id="257" r:id="rId5"/>
    <p:sldId id="259" r:id="rId6"/>
    <p:sldId id="270" r:id="rId7"/>
    <p:sldId id="271" r:id="rId8"/>
    <p:sldId id="263" r:id="rId9"/>
    <p:sldId id="264" r:id="rId10"/>
    <p:sldId id="2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4671" autoAdjust="0"/>
  </p:normalViewPr>
  <p:slideViewPr>
    <p:cSldViewPr>
      <p:cViewPr>
        <p:scale>
          <a:sx n="74" d="100"/>
          <a:sy n="74" d="100"/>
        </p:scale>
        <p:origin x="-124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FEFE6716-86AB-4AD4-BE46-30EB8C92F0B0}" type="datetimeFigureOut">
              <a:rPr lang="en-US" smtClean="0"/>
              <a:t>10/30/2012</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97364149-B631-4BEC-9D02-38EFCA4E145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FE6716-86AB-4AD4-BE46-30EB8C92F0B0}" type="datetimeFigureOut">
              <a:rPr lang="en-US" smtClean="0"/>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64149-B631-4BEC-9D02-38EFCA4E145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FE6716-86AB-4AD4-BE46-30EB8C92F0B0}" type="datetimeFigureOut">
              <a:rPr lang="en-US" smtClean="0"/>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64149-B631-4BEC-9D02-38EFCA4E145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FEFE6716-86AB-4AD4-BE46-30EB8C92F0B0}" type="datetimeFigureOut">
              <a:rPr lang="en-US" smtClean="0"/>
              <a:t>10/30/2012</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97364149-B631-4BEC-9D02-38EFCA4E145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FEFE6716-86AB-4AD4-BE46-30EB8C92F0B0}" type="datetimeFigureOut">
              <a:rPr lang="en-US" smtClean="0"/>
              <a:t>10/30/2012</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97364149-B631-4BEC-9D02-38EFCA4E1451}"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FEFE6716-86AB-4AD4-BE46-30EB8C92F0B0}" type="datetimeFigureOut">
              <a:rPr lang="en-US" smtClean="0"/>
              <a:t>10/30/2012</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97364149-B631-4BEC-9D02-38EFCA4E145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FEFE6716-86AB-4AD4-BE46-30EB8C92F0B0}" type="datetimeFigureOut">
              <a:rPr lang="en-US" smtClean="0"/>
              <a:t>10/30/2012</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97364149-B631-4BEC-9D02-38EFCA4E145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EFE6716-86AB-4AD4-BE46-30EB8C92F0B0}" type="datetimeFigureOut">
              <a:rPr lang="en-US" smtClean="0"/>
              <a:t>10/30/2012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364149-B631-4BEC-9D02-38EFCA4E145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FEFE6716-86AB-4AD4-BE46-30EB8C92F0B0}" type="datetimeFigureOut">
              <a:rPr lang="en-US" smtClean="0"/>
              <a:t>10/30/2012</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97364149-B631-4BEC-9D02-38EFCA4E145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FEFE6716-86AB-4AD4-BE46-30EB8C92F0B0}" type="datetimeFigureOut">
              <a:rPr lang="en-US" smtClean="0"/>
              <a:t>10/30/2012</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97364149-B631-4BEC-9D02-38EFCA4E145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FEFE6716-86AB-4AD4-BE46-30EB8C92F0B0}" type="datetimeFigureOut">
              <a:rPr lang="en-US" smtClean="0"/>
              <a:t>10/30/2012</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97364149-B631-4BEC-9D02-38EFCA4E145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FEFE6716-86AB-4AD4-BE46-30EB8C92F0B0}" type="datetimeFigureOut">
              <a:rPr lang="en-US" smtClean="0"/>
              <a:t>10/30/2012</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97364149-B631-4BEC-9D02-38EFCA4E145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whitehouse.gov/administration/cabin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EXECUTIVE BRANCH</a:t>
            </a:r>
            <a:endParaRPr lang="en-US" dirty="0"/>
          </a:p>
        </p:txBody>
      </p:sp>
      <p:sp>
        <p:nvSpPr>
          <p:cNvPr id="3" name="Subtitle 2"/>
          <p:cNvSpPr>
            <a:spLocks noGrp="1"/>
          </p:cNvSpPr>
          <p:nvPr>
            <p:ph type="subTitle" idx="1"/>
          </p:nvPr>
        </p:nvSpPr>
        <p:spPr/>
        <p:txBody>
          <a:bodyPr/>
          <a:lstStyle/>
          <a:p>
            <a:r>
              <a:rPr lang="en-US" dirty="0" smtClean="0"/>
              <a:t>The Presidency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2999509"/>
            <a:ext cx="4267200" cy="3200400"/>
          </a:xfrm>
          <a:prstGeom prst="rect">
            <a:avLst/>
          </a:prstGeom>
        </p:spPr>
      </p:pic>
    </p:spTree>
    <p:extLst>
      <p:ext uri="{BB962C8B-B14F-4D97-AF65-F5344CB8AC3E}">
        <p14:creationId xmlns:p14="http://schemas.microsoft.com/office/powerpoint/2010/main" val="3458227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sz="2300" dirty="0" smtClean="0"/>
          </a:p>
          <a:p>
            <a:endParaRPr lang="en-US" sz="2300" dirty="0"/>
          </a:p>
          <a:p>
            <a:r>
              <a:rPr lang="en-US" sz="2300" dirty="0" smtClean="0">
                <a:hlinkClick r:id="rId2"/>
              </a:rPr>
              <a:t>http</a:t>
            </a:r>
            <a:r>
              <a:rPr lang="en-US" sz="2300">
                <a:hlinkClick r:id="rId2"/>
              </a:rPr>
              <a:t>://</a:t>
            </a:r>
            <a:r>
              <a:rPr lang="en-US" sz="2300" smtClean="0">
                <a:hlinkClick r:id="rId2"/>
              </a:rPr>
              <a:t>www.whitehouse.gov/administration/cabinet</a:t>
            </a:r>
            <a:endParaRPr lang="en-US" sz="2300" smtClean="0"/>
          </a:p>
          <a:p>
            <a:pPr marL="64008" indent="0">
              <a:buNone/>
            </a:pPr>
            <a:endParaRPr lang="en-US" sz="23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066800"/>
            <a:ext cx="6191856"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5783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Presidential Power</a:t>
            </a:r>
            <a:endParaRPr lang="en-US" dirty="0"/>
          </a:p>
        </p:txBody>
      </p:sp>
      <p:sp>
        <p:nvSpPr>
          <p:cNvPr id="3" name="Content Placeholder 2"/>
          <p:cNvSpPr>
            <a:spLocks noGrp="1"/>
          </p:cNvSpPr>
          <p:nvPr>
            <p:ph idx="1"/>
          </p:nvPr>
        </p:nvSpPr>
        <p:spPr/>
        <p:txBody>
          <a:bodyPr>
            <a:normAutofit lnSpcReduction="10000"/>
          </a:bodyPr>
          <a:lstStyle/>
          <a:p>
            <a:r>
              <a:rPr lang="en-US" dirty="0" smtClean="0"/>
              <a:t>The delegates to the Constitutional Convention were wary of unchecked power.</a:t>
            </a:r>
          </a:p>
          <a:p>
            <a:r>
              <a:rPr lang="en-US" dirty="0" smtClean="0"/>
              <a:t>The Articles of Confederation had failed, in part because of the lack of a strong executive.</a:t>
            </a:r>
          </a:p>
          <a:p>
            <a:r>
              <a:rPr lang="en-US" dirty="0" smtClean="0"/>
              <a:t>Delegates to the Constitutional Convention did not want a king; they wanted the power to rest with the people.</a:t>
            </a:r>
          </a:p>
          <a:p>
            <a:endParaRPr lang="en-US" dirty="0"/>
          </a:p>
        </p:txBody>
      </p:sp>
    </p:spTree>
    <p:extLst>
      <p:ext uri="{BB962C8B-B14F-4D97-AF65-F5344CB8AC3E}">
        <p14:creationId xmlns:p14="http://schemas.microsoft.com/office/powerpoint/2010/main" val="3344248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Powers of the President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Powers of the President are listed in Article II, Section  2 of the Constitution and include the power to:</a:t>
            </a:r>
          </a:p>
          <a:p>
            <a:r>
              <a:rPr lang="en-US" dirty="0" smtClean="0"/>
              <a:t>Act as administrative head of the nation.</a:t>
            </a:r>
          </a:p>
          <a:p>
            <a:r>
              <a:rPr lang="en-US" dirty="0" smtClean="0"/>
              <a:t>Serve as commander in chief of the military</a:t>
            </a:r>
          </a:p>
          <a:p>
            <a:r>
              <a:rPr lang="en-US" dirty="0" smtClean="0"/>
              <a:t>Convene Congress.</a:t>
            </a:r>
          </a:p>
          <a:p>
            <a:r>
              <a:rPr lang="en-US" dirty="0" smtClean="0"/>
              <a:t>Veto legislation (but Congress can override a veto.)</a:t>
            </a:r>
          </a:p>
          <a:p>
            <a:r>
              <a:rPr lang="en-US" dirty="0" smtClean="0"/>
              <a:t>Appoint top officials, subject to the advice and consent of the Senate.</a:t>
            </a:r>
          </a:p>
          <a:p>
            <a:r>
              <a:rPr lang="en-US" dirty="0" smtClean="0"/>
              <a:t>Make treaties subject to Senate approval.</a:t>
            </a:r>
          </a:p>
          <a:p>
            <a:r>
              <a:rPr lang="en-US" dirty="0" smtClean="0"/>
              <a:t>Grant pardons.</a:t>
            </a:r>
          </a:p>
          <a:p>
            <a:r>
              <a:rPr lang="en-US" dirty="0" smtClean="0"/>
              <a:t>Presidential power has expanded under the idea of “inherent powers.”</a:t>
            </a:r>
            <a:endParaRPr lang="en-US" dirty="0"/>
          </a:p>
          <a:p>
            <a:r>
              <a:rPr lang="en-US" dirty="0" smtClean="0"/>
              <a:t>Presidential powers are also determined by the political skills of the individual president.</a:t>
            </a:r>
            <a:endParaRPr lang="en-US" dirty="0"/>
          </a:p>
        </p:txBody>
      </p:sp>
    </p:spTree>
    <p:extLst>
      <p:ext uri="{BB962C8B-B14F-4D97-AF65-F5344CB8AC3E}">
        <p14:creationId xmlns:p14="http://schemas.microsoft.com/office/powerpoint/2010/main" val="2583546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President of the United States of America…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Must be a natural-born citizen, a resident for at least 14 consecutive years and 35 years or older. </a:t>
            </a:r>
          </a:p>
          <a:p>
            <a:r>
              <a:rPr lang="en-US" dirty="0" smtClean="0"/>
              <a:t>May serve two, four-year terms or 10 years.</a:t>
            </a:r>
          </a:p>
          <a:p>
            <a:r>
              <a:rPr lang="en-US" dirty="0" smtClean="0"/>
              <a:t>Earns a $400,000 salary and has a $50,000 expense account</a:t>
            </a:r>
          </a:p>
          <a:p>
            <a:r>
              <a:rPr lang="en-US" dirty="0" smtClean="0"/>
              <a:t>Is succeeded by the Vice President of the United States if he (or she) dies, resigns or is removed from </a:t>
            </a:r>
            <a:r>
              <a:rPr lang="en-US" dirty="0" smtClean="0"/>
              <a:t>office</a:t>
            </a:r>
            <a:r>
              <a:rPr lang="en-US" dirty="0"/>
              <a:t> </a:t>
            </a:r>
            <a:r>
              <a:rPr lang="en-US" dirty="0" smtClean="0"/>
              <a:t>(25</a:t>
            </a:r>
            <a:r>
              <a:rPr lang="en-US" baseline="30000" dirty="0" smtClean="0"/>
              <a:t>th</a:t>
            </a:r>
            <a:r>
              <a:rPr lang="en-US" dirty="0" smtClean="0"/>
              <a:t> Amendment.)</a:t>
            </a:r>
          </a:p>
          <a:p>
            <a:r>
              <a:rPr lang="en-US" dirty="0" smtClean="0"/>
              <a:t>The House of Representatives may impeach the president for “Treason, Bribery or other High Crimes and Misdemeanors.”</a:t>
            </a:r>
            <a:endParaRPr lang="en-US" dirty="0"/>
          </a:p>
        </p:txBody>
      </p:sp>
    </p:spTree>
    <p:extLst>
      <p:ext uri="{BB962C8B-B14F-4D97-AF65-F5344CB8AC3E}">
        <p14:creationId xmlns:p14="http://schemas.microsoft.com/office/powerpoint/2010/main" val="1156156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elected….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Presidential primaries (Iowa, New Hampshire, Super Tuesday, etc.)</a:t>
            </a:r>
          </a:p>
          <a:p>
            <a:r>
              <a:rPr lang="en-US" dirty="0" smtClean="0"/>
              <a:t>National Conventions - keynote address, platform, speakers</a:t>
            </a:r>
          </a:p>
          <a:p>
            <a:r>
              <a:rPr lang="en-US" dirty="0" smtClean="0"/>
              <a:t>Presidential Campaign and Election</a:t>
            </a:r>
          </a:p>
          <a:p>
            <a:r>
              <a:rPr lang="en-US" dirty="0" smtClean="0"/>
              <a:t>Electoral College – Electors are chosen by popular vote.  Most states have a winner-take-all system.  Congress would decide the winner if no one wins a majority.  A minimum of 270 electoral votes are needed to win</a:t>
            </a:r>
            <a:r>
              <a:rPr lang="en-US" dirty="0" smtClean="0"/>
              <a:t>.  </a:t>
            </a:r>
            <a:endParaRPr lang="en-US" dirty="0"/>
          </a:p>
        </p:txBody>
      </p:sp>
    </p:spTree>
    <p:extLst>
      <p:ext uri="{BB962C8B-B14F-4D97-AF65-F5344CB8AC3E}">
        <p14:creationId xmlns:p14="http://schemas.microsoft.com/office/powerpoint/2010/main" val="3936301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Roles of the </a:t>
            </a:r>
            <a:r>
              <a:rPr lang="en-US" dirty="0" smtClean="0"/>
              <a:t>President:</a:t>
            </a:r>
            <a:br>
              <a:rPr lang="en-US" dirty="0" smtClean="0"/>
            </a:br>
            <a:r>
              <a:rPr lang="en-US" sz="3100" dirty="0" smtClean="0"/>
              <a:t>Executive, Legislative, Diplomatic, Military, Judicial, Party Powers</a:t>
            </a:r>
            <a:endParaRPr lang="en-US" sz="3100" dirty="0"/>
          </a:p>
        </p:txBody>
      </p:sp>
      <p:sp>
        <p:nvSpPr>
          <p:cNvPr id="3" name="Content Placeholder 2"/>
          <p:cNvSpPr>
            <a:spLocks noGrp="1"/>
          </p:cNvSpPr>
          <p:nvPr>
            <p:ph idx="1"/>
          </p:nvPr>
        </p:nvSpPr>
        <p:spPr/>
        <p:txBody>
          <a:bodyPr/>
          <a:lstStyle/>
          <a:p>
            <a:r>
              <a:rPr lang="en-US" dirty="0" smtClean="0"/>
              <a:t>Chief of State </a:t>
            </a:r>
          </a:p>
          <a:p>
            <a:r>
              <a:rPr lang="en-US" dirty="0" smtClean="0"/>
              <a:t>Chief Executive</a:t>
            </a:r>
          </a:p>
          <a:p>
            <a:r>
              <a:rPr lang="en-US" dirty="0" smtClean="0"/>
              <a:t>Chief Diplomat</a:t>
            </a:r>
          </a:p>
          <a:p>
            <a:r>
              <a:rPr lang="en-US" dirty="0" smtClean="0"/>
              <a:t>Commander in Chief</a:t>
            </a:r>
          </a:p>
          <a:p>
            <a:r>
              <a:rPr lang="en-US" dirty="0" smtClean="0"/>
              <a:t>Chief Legislator</a:t>
            </a:r>
          </a:p>
          <a:p>
            <a:r>
              <a:rPr lang="en-US" dirty="0" smtClean="0"/>
              <a:t>Chief of Party</a:t>
            </a:r>
          </a:p>
          <a:p>
            <a:r>
              <a:rPr lang="en-US" dirty="0" smtClean="0"/>
              <a:t>Chief Citizen</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3276600"/>
            <a:ext cx="3618080" cy="2834640"/>
          </a:xfrm>
          <a:prstGeom prst="rect">
            <a:avLst/>
          </a:prstGeom>
        </p:spPr>
      </p:pic>
    </p:spTree>
    <p:extLst>
      <p:ext uri="{BB962C8B-B14F-4D97-AF65-F5344CB8AC3E}">
        <p14:creationId xmlns:p14="http://schemas.microsoft.com/office/powerpoint/2010/main" val="826649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Limitations on Presidential Powers</a:t>
            </a:r>
            <a:endParaRPr lang="en-US" sz="3600" dirty="0"/>
          </a:p>
        </p:txBody>
      </p:sp>
      <p:sp>
        <p:nvSpPr>
          <p:cNvPr id="3" name="Content Placeholder 2"/>
          <p:cNvSpPr>
            <a:spLocks noGrp="1"/>
          </p:cNvSpPr>
          <p:nvPr>
            <p:ph idx="1"/>
          </p:nvPr>
        </p:nvSpPr>
        <p:spPr/>
        <p:txBody>
          <a:bodyPr/>
          <a:lstStyle/>
          <a:p>
            <a:r>
              <a:rPr lang="en-US" dirty="0" smtClean="0"/>
              <a:t>Congressional Checks:  override, powers of the purse, impeachment, approval over appointments, legislation limiting powers (War Powers Act)</a:t>
            </a:r>
          </a:p>
          <a:p>
            <a:r>
              <a:rPr lang="en-US" dirty="0" smtClean="0"/>
              <a:t>Judicial Checks</a:t>
            </a:r>
          </a:p>
          <a:p>
            <a:r>
              <a:rPr lang="en-US" dirty="0" smtClean="0"/>
              <a:t>Political checks – public opinion, media attention, popularity</a:t>
            </a:r>
            <a:endParaRPr lang="en-US" dirty="0"/>
          </a:p>
        </p:txBody>
      </p:sp>
    </p:spTree>
    <p:extLst>
      <p:ext uri="{BB962C8B-B14F-4D97-AF65-F5344CB8AC3E}">
        <p14:creationId xmlns:p14="http://schemas.microsoft.com/office/powerpoint/2010/main" val="3411008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Executive Organization</a:t>
            </a:r>
            <a:endParaRPr lang="en-US" dirty="0"/>
          </a:p>
        </p:txBody>
      </p:sp>
      <p:sp>
        <p:nvSpPr>
          <p:cNvPr id="3" name="Content Placeholder 2"/>
          <p:cNvSpPr>
            <a:spLocks noGrp="1"/>
          </p:cNvSpPr>
          <p:nvPr>
            <p:ph idx="1"/>
          </p:nvPr>
        </p:nvSpPr>
        <p:spPr/>
        <p:txBody>
          <a:bodyPr/>
          <a:lstStyle/>
          <a:p>
            <a:r>
              <a:rPr lang="en-US" dirty="0" smtClean="0"/>
              <a:t>The Executive Office of the President includes the Office of Management and Budget (OMB), the Council of Economic Advisers and the National Security Council</a:t>
            </a:r>
          </a:p>
          <a:p>
            <a:r>
              <a:rPr lang="en-US" dirty="0" smtClean="0"/>
              <a:t>The President’s Cabinet includes the heads of the major departments in the executive branch and is not used as a decision-making body today.</a:t>
            </a:r>
            <a:endParaRPr lang="en-US" dirty="0"/>
          </a:p>
        </p:txBody>
      </p:sp>
    </p:spTree>
    <p:extLst>
      <p:ext uri="{BB962C8B-B14F-4D97-AF65-F5344CB8AC3E}">
        <p14:creationId xmlns:p14="http://schemas.microsoft.com/office/powerpoint/2010/main" val="2870093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Cabinet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a:t>
            </a:r>
            <a:r>
              <a:rPr lang="en-US" dirty="0"/>
              <a:t>tradition of the Cabinet dates back to the beginnings of the Presidency itself. Established in Article II, Section 2, of the Constitution, the Cabinet's role is to advise the President on any subject he may require relating to the duties of each member's respective office</a:t>
            </a:r>
            <a:r>
              <a:rPr lang="en-US" dirty="0" smtClean="0"/>
              <a:t>.”</a:t>
            </a:r>
            <a:endParaRPr lang="en-US" dirty="0"/>
          </a:p>
          <a:p>
            <a:endParaRPr lang="en-US" dirty="0" smtClean="0"/>
          </a:p>
          <a:p>
            <a:r>
              <a:rPr lang="en-US" dirty="0" smtClean="0"/>
              <a:t>“The </a:t>
            </a:r>
            <a:r>
              <a:rPr lang="en-US" dirty="0"/>
              <a:t>Cabinet includes the Vice President and the heads of 15 executive departments — the Secretaries of Agriculture, Commerce, Defense, Education, Energy, Health and Human Services, Homeland Security, Housing and Urban Development, Interior, Labor, State, Transportation, Treasury, and Veterans Affairs, as well as the Attorney General</a:t>
            </a:r>
            <a:r>
              <a:rPr lang="en-US" dirty="0" smtClean="0"/>
              <a:t>.” </a:t>
            </a:r>
          </a:p>
          <a:p>
            <a:r>
              <a:rPr lang="en-US" dirty="0" smtClean="0"/>
              <a:t>source:  www.whitehouse.gov</a:t>
            </a:r>
            <a:endParaRPr lang="en-US" dirty="0"/>
          </a:p>
          <a:p>
            <a:endParaRPr lang="en-US" dirty="0"/>
          </a:p>
        </p:txBody>
      </p:sp>
    </p:spTree>
    <p:extLst>
      <p:ext uri="{BB962C8B-B14F-4D97-AF65-F5344CB8AC3E}">
        <p14:creationId xmlns:p14="http://schemas.microsoft.com/office/powerpoint/2010/main" val="27665715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132</TotalTime>
  <Words>550</Words>
  <Application>Microsoft Office PowerPoint</Application>
  <PresentationFormat>On-screen Show (4:3)</PresentationFormat>
  <Paragraphs>56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Verve</vt:lpstr>
      <vt:lpstr>THE EXECUTIVE BRANCH</vt:lpstr>
      <vt:lpstr>Presidential Power</vt:lpstr>
      <vt:lpstr>Powers of the President</vt:lpstr>
      <vt:lpstr>The President of the United States of America…</vt:lpstr>
      <vt:lpstr>Getting elected…. </vt:lpstr>
      <vt:lpstr>Roles of the President: Executive, Legislative, Diplomatic, Military, Judicial, Party Powers</vt:lpstr>
      <vt:lpstr>Limitations on Presidential Powers</vt:lpstr>
      <vt:lpstr>The Executive Organization</vt:lpstr>
      <vt:lpstr>The Cabinet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EXECUTIVE BRANCH</dc:title>
  <dc:creator>User</dc:creator>
  <cp:lastModifiedBy>User</cp:lastModifiedBy>
  <cp:revision>22</cp:revision>
  <dcterms:created xsi:type="dcterms:W3CDTF">2010-11-18T00:57:32Z</dcterms:created>
  <dcterms:modified xsi:type="dcterms:W3CDTF">2012-10-31T01:39:31Z</dcterms:modified>
</cp:coreProperties>
</file>